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9"/>
  </p:notesMasterIdLst>
  <p:handoutMasterIdLst>
    <p:handoutMasterId r:id="rId20"/>
  </p:handoutMasterIdLst>
  <p:sldIdLst>
    <p:sldId id="297" r:id="rId8"/>
    <p:sldId id="304" r:id="rId9"/>
    <p:sldId id="298" r:id="rId10"/>
    <p:sldId id="299" r:id="rId11"/>
    <p:sldId id="300" r:id="rId12"/>
    <p:sldId id="301" r:id="rId13"/>
    <p:sldId id="302" r:id="rId14"/>
    <p:sldId id="303" r:id="rId15"/>
    <p:sldId id="309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00"/>
    <a:srgbClr val="967200"/>
    <a:srgbClr val="0033CC"/>
    <a:srgbClr val="2D5FFF"/>
    <a:srgbClr val="FFFF66"/>
    <a:srgbClr val="FFBA7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78" autoAdjust="0"/>
  </p:normalViewPr>
  <p:slideViewPr>
    <p:cSldViewPr>
      <p:cViewPr varScale="1">
        <p:scale>
          <a:sx n="71" d="100"/>
          <a:sy n="71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253E7EE8-208F-4370-B087-A1F1FF467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0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6F6E95-84C2-48C2-9F65-AF8C0E06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F6E95-84C2-48C2-9F65-AF8C0E063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9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F6E95-84C2-48C2-9F65-AF8C0E063D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AD1CD-E214-4592-AADF-256F506EDF9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AD1CD-E214-4592-AADF-256F506EDF9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6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39875-31AC-4776-969F-FECA4C73E72E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4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39875-31AC-4776-969F-FECA4C73E72E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7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D308-F9E3-4B60-BA4C-EBBBB463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845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D308-F9E3-4B60-BA4C-EBBBB463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25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7CFF2-4DB8-4BEC-8725-A4D89E2145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01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BAC3-329C-4EE8-ABC3-591715813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905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BAC3-329C-4EE8-ABC3-591715813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683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BAC3-329C-4EE8-ABC3-591715813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0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BAC3-329C-4EE8-ABC3-591715813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9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3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wikiwand.com/ru/%D0%A6%D0%B0%D1%80%D1%81%D0%BA%D0%BE%D0%B5_%D0%BC%D0%B5%D1%81%D1%82%D0%BE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A6%D0%B0%D1%80%D1%81%D0%BA%D0%BE%D0%B5_%D0%BC%D0%B5%D1%81%D1%82%D0%BE#/media/File:Monomakhov_tron_-_replika_in_GIM_01_by_shakko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hyperlink" Target="http://www.pravenc.ru/text/159100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valdvor.ru/wp-content/uploads/2018/06/Moskva_-_tretiy_rim_-_istoriya_rossii_7.jpg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art-life.biz/rus/images/starec-filofej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-history.livejournal.com/4416822.html" TargetMode="External"/><Relationship Id="rId5" Type="http://schemas.openxmlformats.org/officeDocument/2006/relationships/hyperlink" Target="http://www.digtime.ru/_dr/0/68255067.jpg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www.msk-guide.ru/foto_5666.htm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pload.wikimedia.org/wikipedia/commons/2/2e/Kazn_strigolnikov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rodovoederevo.ru/interesting_article17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hyperlink" Target="http://www.edu.ru/db/portal/e-library/00000050/Knigopechat/Pechat_dvor/Grek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56444" y="836613"/>
            <a:ext cx="7631112" cy="2763837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hu-H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A tradicionalista</a:t>
            </a:r>
            <a:r>
              <a:rPr lang="ru-R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 </a:t>
            </a:r>
            <a:r>
              <a:rPr lang="hu-H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(normatív) szemlélet</a:t>
            </a:r>
            <a:r>
              <a:rPr lang="ru-R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 </a:t>
            </a:r>
            <a:r>
              <a:rPr lang="hu-H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korszaka</a:t>
            </a:r>
            <a:r>
              <a:rPr lang="ru-R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/>
            </a:r>
            <a:br>
              <a:rPr lang="ru-R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</a:br>
            <a:r>
              <a:rPr lang="hu-HU" b="1" i="1" kern="0" dirty="0" smtClean="0">
                <a:solidFill>
                  <a:srgbClr val="990000"/>
                </a:solidFill>
                <a:effectLst>
                  <a:glow rad="12700">
                    <a:srgbClr val="990000"/>
                  </a:glow>
                </a:effectLst>
              </a:rPr>
              <a:t>az orosz irodalomban 2.</a:t>
            </a:r>
            <a:endParaRPr lang="en-US" b="1" i="1" kern="0" dirty="0" smtClean="0">
              <a:solidFill>
                <a:srgbClr val="990000"/>
              </a:solidFill>
              <a:effectLst>
                <a:glow rad="12700">
                  <a:srgbClr val="990000"/>
                </a:glow>
              </a:effectLst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863600" y="4509120"/>
            <a:ext cx="7416800" cy="170304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990000"/>
                </a:solidFill>
              </a:rPr>
              <a:t>Эпоха традиционалистского</a:t>
            </a:r>
            <a:br>
              <a:rPr lang="ru-RU" b="1" i="1" dirty="0">
                <a:solidFill>
                  <a:srgbClr val="990000"/>
                </a:solidFill>
              </a:rPr>
            </a:br>
            <a:r>
              <a:rPr lang="ru-RU" b="1" i="1" dirty="0">
                <a:solidFill>
                  <a:srgbClr val="990000"/>
                </a:solidFill>
              </a:rPr>
              <a:t>(нормативного</a:t>
            </a:r>
            <a:r>
              <a:rPr lang="ru-RU" b="1" i="1" dirty="0" smtClean="0">
                <a:solidFill>
                  <a:srgbClr val="990000"/>
                </a:solidFill>
              </a:rPr>
              <a:t>)</a:t>
            </a:r>
            <a:r>
              <a:rPr lang="en-US" b="1" i="1" dirty="0" smtClean="0">
                <a:solidFill>
                  <a:srgbClr val="990000"/>
                </a:solidFill>
              </a:rPr>
              <a:t/>
            </a:r>
            <a:br>
              <a:rPr lang="en-US" b="1" i="1" dirty="0" smtClean="0">
                <a:solidFill>
                  <a:srgbClr val="990000"/>
                </a:solidFill>
              </a:rPr>
            </a:br>
            <a:r>
              <a:rPr lang="ru-RU" b="1" i="1" dirty="0" smtClean="0">
                <a:solidFill>
                  <a:srgbClr val="990000"/>
                </a:solidFill>
              </a:rPr>
              <a:t>художественного </a:t>
            </a:r>
            <a:r>
              <a:rPr lang="ru-RU" b="1" i="1" dirty="0">
                <a:solidFill>
                  <a:srgbClr val="990000"/>
                </a:solidFill>
              </a:rPr>
              <a:t>сознания в русской литературе </a:t>
            </a:r>
            <a:r>
              <a:rPr lang="en-US" b="1" i="1" dirty="0" smtClean="0">
                <a:solidFill>
                  <a:srgbClr val="990000"/>
                </a:solidFill>
              </a:rPr>
              <a:t>2</a:t>
            </a:r>
            <a:r>
              <a:rPr lang="ru-RU" b="1" i="1" dirty="0" smtClean="0">
                <a:solidFill>
                  <a:srgbClr val="990000"/>
                </a:solidFill>
              </a:rPr>
              <a:t>.</a:t>
            </a:r>
            <a:endParaRPr lang="en-US" b="1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32656"/>
            <a:ext cx="7380312" cy="6192688"/>
          </a:xfrm>
        </p:spPr>
        <p:txBody>
          <a:bodyPr/>
          <a:lstStyle/>
          <a:p>
            <a:pPr marL="0" indent="0">
              <a:buNone/>
            </a:pPr>
            <a:r>
              <a:rPr lang="hu-HU" sz="1600" dirty="0">
                <a:hlinkClick r:id="rId2"/>
              </a:rPr>
              <a:t>http://www.wikiwand.com/ru/%D0%A6%D0%B0%D1%80%D1%81%D0%BA%D0%BE%D0%B5_%D0%BC%D0%B5%D1%81%D1%82%D0%BE</a:t>
            </a:r>
            <a:endParaRPr lang="hu-HU" sz="1600" dirty="0" smtClean="0">
              <a:hlinkClick r:id="rId2"/>
            </a:endParaRPr>
          </a:p>
          <a:p>
            <a:pPr marL="0" indent="0">
              <a:buNone/>
            </a:pPr>
            <a:endParaRPr lang="hu-HU" sz="1600" dirty="0">
              <a:hlinkClick r:id="rId2"/>
            </a:endParaRPr>
          </a:p>
          <a:p>
            <a:pPr marL="0" indent="0">
              <a:buNone/>
            </a:pPr>
            <a:endParaRPr lang="hu-HU" sz="1600" dirty="0" smtClean="0">
              <a:hlinkClick r:id="rId2"/>
            </a:endParaRPr>
          </a:p>
          <a:p>
            <a:pPr marL="0" indent="0">
              <a:buNone/>
            </a:pPr>
            <a:endParaRPr lang="hu-HU" sz="1600" dirty="0">
              <a:hlinkClick r:id="rId2"/>
            </a:endParaRPr>
          </a:p>
          <a:p>
            <a:pPr marL="0" indent="0">
              <a:buNone/>
            </a:pPr>
            <a:endParaRPr lang="hu-HU" sz="1600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http://www.wikiwand.com/ru/%D0%A6%D0%B0%D1%80%D1%81%D0%BA%D0%BE%D0%B5_%</a:t>
            </a:r>
            <a:r>
              <a:rPr lang="en-US" sz="1600" dirty="0" smtClean="0">
                <a:hlinkClick r:id="rId3"/>
              </a:rPr>
              <a:t>D0%BC%D0%B5%D1%81%D1%82%D0%BE</a:t>
            </a:r>
            <a:r>
              <a:rPr lang="hu-HU" sz="1600" dirty="0" smtClean="0"/>
              <a:t> </a:t>
            </a:r>
            <a:endParaRPr lang="en-US" sz="16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http://www.wikiwand.com/ru/%D0%A6%D0%B0%D1%80%D1%81%D0%BA%D0%BE%D0%B5_%</a:t>
            </a:r>
            <a:r>
              <a:rPr lang="en-US" sz="1600" dirty="0" smtClean="0">
                <a:hlinkClick r:id="rId3"/>
              </a:rPr>
              <a:t>D0%BC%D0%B5%D1%81%D1%82%D0%BE</a:t>
            </a: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u="sng" dirty="0">
                <a:hlinkClick r:id="rId4"/>
              </a:rPr>
              <a:t>http://www.pravenc.ru/text/159100.html</a:t>
            </a: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9" name="Picture 8" descr="Monomakhov_tron_(copy)_-_detail_09._Side_C._Upper_row,_left_-_by_shak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3" y="116633"/>
            <a:ext cx="1600178" cy="1008112"/>
          </a:xfrm>
          <a:prstGeom prst="rect">
            <a:avLst/>
          </a:prstGeom>
        </p:spPr>
      </p:pic>
      <p:pic>
        <p:nvPicPr>
          <p:cNvPr id="10" name="Picture 9" descr="Copy of Monomakhov tr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928" y="1340768"/>
            <a:ext cx="978589" cy="1728192"/>
          </a:xfrm>
          <a:prstGeom prst="rect">
            <a:avLst/>
          </a:prstGeom>
        </p:spPr>
      </p:pic>
      <p:pic>
        <p:nvPicPr>
          <p:cNvPr id="12" name="Picture 5" descr="03 Shapka Monomaha.jpg"/>
          <p:cNvPicPr>
            <a:picLocks noChangeAspect="1"/>
          </p:cNvPicPr>
          <p:nvPr/>
        </p:nvPicPr>
        <p:blipFill>
          <a:blip r:embed="rId7" cstate="print"/>
          <a:srcRect l="6735" t="5556" r="9081"/>
          <a:stretch>
            <a:fillRect/>
          </a:stretch>
        </p:blipFill>
        <p:spPr bwMode="auto">
          <a:xfrm>
            <a:off x="200273" y="4869160"/>
            <a:ext cx="1059473" cy="14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6" y="3375295"/>
            <a:ext cx="1228811" cy="9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035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32656"/>
            <a:ext cx="7380312" cy="6192688"/>
          </a:xfrm>
        </p:spPr>
        <p:txBody>
          <a:bodyPr/>
          <a:lstStyle/>
          <a:p>
            <a:pPr marL="0" indent="0">
              <a:buNone/>
            </a:pPr>
            <a:endParaRPr lang="hu-HU" sz="1600" dirty="0" smtClean="0">
              <a:hlinkClick r:id="rId2"/>
            </a:endParaRPr>
          </a:p>
          <a:p>
            <a:pPr marL="0" indent="0">
              <a:buNone/>
            </a:pPr>
            <a:r>
              <a:rPr lang="hu-HU" sz="1600" dirty="0" smtClean="0">
                <a:hlinkClick r:id="rId3"/>
              </a:rPr>
              <a:t>http</a:t>
            </a:r>
            <a:r>
              <a:rPr lang="hu-HU" sz="1600" dirty="0">
                <a:hlinkClick r:id="rId3"/>
              </a:rPr>
              <a:t>://valdvor.ru/wp-content/uploads/2018/06/Moskva_-_tretiy_rim_-_</a:t>
            </a:r>
            <a:r>
              <a:rPr lang="hu-HU" sz="1600" dirty="0" smtClean="0">
                <a:hlinkClick r:id="rId3"/>
              </a:rPr>
              <a:t>istoriya_rossii_7.jpg</a:t>
            </a:r>
            <a:endParaRPr lang="hu-HU" sz="16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en-US" sz="1600" u="sng" dirty="0" smtClean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</a:t>
            </a:r>
            <a:r>
              <a:rPr lang="en-US" sz="1600" u="sng" dirty="0">
                <a:hlinkClick r:id="rId4"/>
              </a:rPr>
              <a:t>www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msk</a:t>
            </a:r>
            <a:r>
              <a:rPr lang="ru-RU" sz="1600" u="sng" dirty="0">
                <a:hlinkClick r:id="rId4"/>
              </a:rPr>
              <a:t>-</a:t>
            </a:r>
            <a:r>
              <a:rPr lang="en-US" sz="1600" u="sng" dirty="0">
                <a:hlinkClick r:id="rId4"/>
              </a:rPr>
              <a:t>guide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ru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 err="1">
                <a:hlinkClick r:id="rId4"/>
              </a:rPr>
              <a:t>foto</a:t>
            </a:r>
            <a:r>
              <a:rPr lang="ru-RU" sz="1600" u="sng" dirty="0">
                <a:hlinkClick r:id="rId4"/>
              </a:rPr>
              <a:t>_5666.</a:t>
            </a:r>
            <a:r>
              <a:rPr lang="en-US" sz="1600" u="sng" dirty="0" err="1" smtClean="0">
                <a:hlinkClick r:id="rId4"/>
              </a:rPr>
              <a:t>htm</a:t>
            </a:r>
            <a:endParaRPr lang="hu-HU" sz="1600" u="sng" dirty="0" smtClean="0"/>
          </a:p>
          <a:p>
            <a:pPr marL="0" indent="0">
              <a:buNone/>
            </a:pPr>
            <a:endParaRPr lang="hu-HU" sz="1600" u="sng" dirty="0"/>
          </a:p>
          <a:p>
            <a:pPr marL="0" indent="0">
              <a:buNone/>
            </a:pPr>
            <a:endParaRPr lang="hu-HU" sz="1600" u="sng" dirty="0" smtClean="0"/>
          </a:p>
          <a:p>
            <a:pPr marL="0" indent="0">
              <a:buNone/>
            </a:pPr>
            <a:endParaRPr lang="hu-HU" sz="1600" u="sng" dirty="0"/>
          </a:p>
          <a:p>
            <a:pPr marL="0" indent="0">
              <a:buNone/>
            </a:pPr>
            <a:endParaRPr lang="hu-HU" sz="1600" u="sng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ru-RU" sz="1600" u="sng" dirty="0">
                <a:hlinkClick r:id="rId5"/>
              </a:rPr>
              <a:t>http://www.digtime.ru/_dr/0/68255067.jpg</a:t>
            </a:r>
            <a:r>
              <a:rPr lang="ru-RU" sz="1600" dirty="0"/>
              <a:t> </a:t>
            </a: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ru-RU" sz="1600" u="sng" dirty="0">
                <a:hlinkClick r:id="rId6"/>
              </a:rPr>
              <a:t>https://ru-history.livejournal.com/4416822.html</a:t>
            </a:r>
            <a:endParaRPr lang="en-US" sz="1600" dirty="0"/>
          </a:p>
        </p:txBody>
      </p:sp>
      <p:pic>
        <p:nvPicPr>
          <p:cNvPr id="7" name="Picture 6" descr="Mva IIIR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512" y="188640"/>
            <a:ext cx="1302144" cy="1474125"/>
          </a:xfrm>
          <a:prstGeom prst="rect">
            <a:avLst/>
          </a:prstGeom>
        </p:spPr>
      </p:pic>
      <p:pic>
        <p:nvPicPr>
          <p:cNvPr id="8" name="Picture 7" descr="PetrFevroniaXVI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564" y="1844824"/>
            <a:ext cx="1086120" cy="177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6a Ivan Russian XVI v.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624" y="3779744"/>
            <a:ext cx="948060" cy="120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" y="5256584"/>
            <a:ext cx="102558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9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60350"/>
            <a:ext cx="7740650" cy="635000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Publicisztika</a:t>
            </a: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Публицистика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7993062" cy="4608512"/>
          </a:xfrm>
        </p:spPr>
        <p:txBody>
          <a:bodyPr/>
          <a:lstStyle/>
          <a:p>
            <a:pPr marL="360000" indent="-36000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hu-HU" sz="2400" b="1" dirty="0" smtClean="0"/>
              <a:t>Egyházi szónoklat</a:t>
            </a:r>
            <a:br>
              <a:rPr lang="hu-HU" sz="2400" b="1" dirty="0" smtClean="0"/>
            </a:br>
            <a:r>
              <a:rPr lang="ru-RU" sz="2400" dirty="0" smtClean="0">
                <a:cs typeface="Times New Roman" pitchFamily="18" charset="0"/>
              </a:rPr>
              <a:t>–</a:t>
            </a:r>
            <a:r>
              <a:rPr lang="hu-HU" sz="2400" b="1" dirty="0" smtClean="0"/>
              <a:t> teológiai tanítói, ünnepi és dicsőítő</a:t>
            </a:r>
          </a:p>
          <a:p>
            <a:pPr marL="360000" indent="-36000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Церковное учительное и</a:t>
            </a:r>
            <a:r>
              <a:rPr lang="hu-HU" sz="24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панегирическое красноречие</a:t>
            </a:r>
            <a:endParaRPr lang="hu-HU" sz="24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452438" indent="-269875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hu-HU" sz="2400" b="1" dirty="0" smtClean="0">
                <a:cs typeface="Times New Roman" pitchFamily="18" charset="0"/>
              </a:rPr>
              <a:t>11. sz.:</a:t>
            </a:r>
            <a:r>
              <a:rPr lang="ru-RU" sz="2200" b="1" dirty="0" smtClean="0">
                <a:cs typeface="Times New Roman" pitchFamily="18" charset="0"/>
              </a:rPr>
              <a:t/>
            </a:r>
            <a:br>
              <a:rPr lang="ru-RU" sz="2200" b="1" dirty="0" smtClean="0">
                <a:cs typeface="Times New Roman" pitchFamily="18" charset="0"/>
              </a:rPr>
            </a:br>
            <a:r>
              <a:rPr lang="hu-HU" sz="2000" b="1" dirty="0" smtClean="0">
                <a:cs typeface="Times New Roman" pitchFamily="18" charset="0"/>
              </a:rPr>
              <a:t>Ilarion:</a:t>
            </a:r>
            <a:r>
              <a:rPr lang="hu-HU" sz="2000" dirty="0" smtClean="0">
                <a:cs typeface="Times New Roman" pitchFamily="18" charset="0"/>
              </a:rPr>
              <a:t> </a:t>
            </a:r>
            <a:r>
              <a:rPr lang="hu-HU" sz="2000" i="1" dirty="0" smtClean="0">
                <a:cs typeface="Times New Roman" pitchFamily="18" charset="0"/>
              </a:rPr>
              <a:t>Elmélkedés a „Törvényről” és a „Kegyelemről” </a:t>
            </a:r>
            <a:r>
              <a:rPr lang="ru-RU" sz="2000" i="1" dirty="0" smtClean="0">
                <a:cs typeface="Times New Roman" pitchFamily="18" charset="0"/>
              </a:rPr>
              <a:t/>
            </a:r>
            <a:br>
              <a:rPr lang="ru-RU" sz="2000" i="1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–</a:t>
            </a:r>
            <a:r>
              <a:rPr lang="hu-HU" sz="2000" dirty="0" smtClean="0">
                <a:cs typeface="Times New Roman" pitchFamily="18" charset="0"/>
              </a:rPr>
              <a:t> politikai tartalommal	</a:t>
            </a:r>
            <a:br>
              <a:rPr lang="hu-HU" sz="2000" dirty="0" smtClean="0"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3399"/>
                </a:solidFill>
              </a:rPr>
              <a:t>Слово о Законе и Благодати</a:t>
            </a:r>
            <a:r>
              <a:rPr lang="hu-HU" sz="2000" i="1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митрополита Илариона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452438" indent="-2698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cs typeface="Times New Roman" pitchFamily="18" charset="0"/>
              </a:rPr>
              <a:t>12. sz.:</a:t>
            </a:r>
            <a:br>
              <a:rPr lang="hu-HU" sz="2400" b="1" dirty="0" smtClean="0">
                <a:cs typeface="Times New Roman" pitchFamily="18" charset="0"/>
              </a:rPr>
            </a:br>
            <a:r>
              <a:rPr lang="hu-HU" sz="2000" b="1" dirty="0" smtClean="0">
                <a:cs typeface="Times New Roman" pitchFamily="18" charset="0"/>
              </a:rPr>
              <a:t>Kirill Turovszkij</a:t>
            </a:r>
            <a:r>
              <a:rPr lang="hu-HU" sz="2000" dirty="0" smtClean="0">
                <a:cs typeface="Times New Roman" pitchFamily="18" charset="0"/>
              </a:rPr>
              <a:t> beszédeinek formája: ritmikus próza</a:t>
            </a:r>
            <a:br>
              <a:rPr lang="hu-H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–</a:t>
            </a:r>
            <a:r>
              <a:rPr lang="hu-HU" sz="2000" dirty="0" smtClean="0">
                <a:cs typeface="Times New Roman" pitchFamily="18" charset="0"/>
              </a:rPr>
              <a:t> a 14.</a:t>
            </a:r>
            <a:r>
              <a:rPr lang="hu-HU" sz="2000" b="1" dirty="0" smtClean="0"/>
              <a:t>–</a:t>
            </a:r>
            <a:r>
              <a:rPr lang="hu-HU" sz="2000" dirty="0" smtClean="0">
                <a:cs typeface="Times New Roman" pitchFamily="18" charset="0"/>
              </a:rPr>
              <a:t>15. sz. </a:t>
            </a:r>
            <a:r>
              <a:rPr lang="hu-HU" sz="2000" dirty="0" smtClean="0"/>
              <a:t>„ékes szófűzés”ornamentális stílusának előzménye</a:t>
            </a:r>
            <a:br>
              <a:rPr lang="hu-HU" sz="2000" dirty="0" smtClean="0"/>
            </a:br>
            <a:r>
              <a:rPr lang="ru-RU" sz="2000" dirty="0" smtClean="0">
                <a:solidFill>
                  <a:srgbClr val="003399"/>
                </a:solidFill>
              </a:rPr>
              <a:t>Кирилл Туровский</a:t>
            </a:r>
            <a:r>
              <a:rPr lang="hu-HU" sz="2000" dirty="0" smtClean="0">
                <a:solidFill>
                  <a:srgbClr val="003399"/>
                </a:solidFill>
              </a:rPr>
              <a:t>:</a:t>
            </a:r>
            <a:r>
              <a:rPr lang="ru-RU" sz="2000" dirty="0" smtClean="0">
                <a:solidFill>
                  <a:srgbClr val="003399"/>
                </a:solidFill>
              </a:rPr>
              <a:t> </a:t>
            </a:r>
            <a:r>
              <a:rPr lang="hu-HU" sz="2000" dirty="0" smtClean="0">
                <a:solidFill>
                  <a:srgbClr val="003399"/>
                </a:solidFill>
              </a:rPr>
              <a:t>„</a:t>
            </a:r>
            <a:r>
              <a:rPr lang="ru-RU" sz="2000" dirty="0" smtClean="0">
                <a:solidFill>
                  <a:srgbClr val="003399"/>
                </a:solidFill>
              </a:rPr>
              <a:t>слова</a:t>
            </a:r>
            <a:r>
              <a:rPr lang="hu-HU" sz="2000" dirty="0" smtClean="0">
                <a:solidFill>
                  <a:srgbClr val="003399"/>
                </a:solidFill>
              </a:rPr>
              <a:t>”:</a:t>
            </a:r>
            <a:r>
              <a:rPr lang="hu-HU" sz="20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ритмическая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проза</a:t>
            </a:r>
            <a:r>
              <a:rPr lang="hu-HU" sz="2000" dirty="0" smtClean="0">
                <a:solidFill>
                  <a:srgbClr val="003399"/>
                </a:solidFill>
              </a:rPr>
              <a:t>, </a:t>
            </a:r>
            <a:r>
              <a:rPr lang="en-US" sz="2000" dirty="0" smtClean="0">
                <a:solidFill>
                  <a:srgbClr val="003399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ru-RU" sz="2000" dirty="0" smtClean="0">
                <a:solidFill>
                  <a:srgbClr val="003399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орнаментальный стиль</a:t>
            </a:r>
            <a:r>
              <a:rPr lang="hu-HU" sz="2000" dirty="0" smtClean="0">
                <a:solidFill>
                  <a:srgbClr val="003399"/>
                </a:solidFill>
              </a:rPr>
              <a:t> „</a:t>
            </a:r>
            <a:r>
              <a:rPr lang="ru-RU" sz="2000" dirty="0" smtClean="0">
                <a:solidFill>
                  <a:srgbClr val="003399"/>
                </a:solidFill>
              </a:rPr>
              <a:t>плетения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словес</a:t>
            </a:r>
            <a:r>
              <a:rPr lang="hu-HU" sz="2000" dirty="0" smtClean="0">
                <a:solidFill>
                  <a:srgbClr val="003399"/>
                </a:solidFill>
              </a:rPr>
              <a:t>”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7439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1 Daniil Zatochnik 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1CE8B"/>
              </a:clrFrom>
              <a:clrTo>
                <a:srgbClr val="D1CE8B">
                  <a:alpha val="0"/>
                </a:srgbClr>
              </a:clrTo>
            </a:clrChange>
          </a:blip>
          <a:srcRect l="5" t="2977" b="1462"/>
          <a:stretch>
            <a:fillRect/>
          </a:stretch>
        </p:blipFill>
        <p:spPr bwMode="auto">
          <a:xfrm>
            <a:off x="5639952" y="1"/>
            <a:ext cx="350404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19" y="1052736"/>
            <a:ext cx="6408713" cy="5256584"/>
          </a:xfrm>
        </p:spPr>
        <p:txBody>
          <a:bodyPr/>
          <a:lstStyle/>
          <a:p>
            <a:pPr marL="450850" indent="-269875">
              <a:lnSpc>
                <a:spcPts val="2500"/>
              </a:lnSpc>
              <a:spcBef>
                <a:spcPct val="0"/>
              </a:spcBef>
            </a:pPr>
            <a:r>
              <a:rPr lang="hu-HU" sz="2400" b="1" dirty="0" smtClean="0">
                <a:cs typeface="Times New Roman" pitchFamily="18" charset="0"/>
              </a:rPr>
              <a:t>13. sz.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hu-HU" sz="2000" dirty="0" smtClean="0">
                <a:cs typeface="Times New Roman" pitchFamily="18" charset="0"/>
              </a:rPr>
              <a:t> </a:t>
            </a:r>
            <a:r>
              <a:rPr lang="hu-HU" sz="2000" i="1" dirty="0" smtClean="0">
                <a:cs typeface="Times New Roman" pitchFamily="18" charset="0"/>
              </a:rPr>
              <a:t>Száműzött Danyiil könyörgése (Szózata):</a:t>
            </a:r>
          </a:p>
          <a:p>
            <a:pPr marL="1077913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u-HU" sz="2000" dirty="0" smtClean="0">
                <a:cs typeface="Times New Roman" pitchFamily="18" charset="0"/>
              </a:rPr>
              <a:t>bölcs mondások csoportjai,</a:t>
            </a:r>
          </a:p>
          <a:p>
            <a:pPr marL="1077913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u-HU" sz="2000" dirty="0" smtClean="0">
                <a:cs typeface="Times New Roman" pitchFamily="18" charset="0"/>
              </a:rPr>
              <a:t>Danyiil alakja </a:t>
            </a:r>
            <a:r>
              <a:rPr lang="ru-RU" sz="2000" dirty="0" smtClean="0">
                <a:cs typeface="Times New Roman" pitchFamily="18" charset="0"/>
              </a:rPr>
              <a:t>–</a:t>
            </a:r>
            <a:r>
              <a:rPr lang="hu-HU" sz="2000" dirty="0" smtClean="0">
                <a:cs typeface="Times New Roman" pitchFamily="18" charset="0"/>
              </a:rPr>
              <a:t> egyesítő központ,</a:t>
            </a:r>
          </a:p>
          <a:p>
            <a:pPr marL="1077913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u-HU" sz="2000" dirty="0" smtClean="0">
                <a:cs typeface="Times New Roman" pitchFamily="18" charset="0"/>
              </a:rPr>
              <a:t>az erős hercegi hatalom</a:t>
            </a:r>
            <a:br>
              <a:rPr lang="hu-HU" sz="2000" dirty="0" smtClean="0">
                <a:cs typeface="Times New Roman" pitchFamily="18" charset="0"/>
              </a:rPr>
            </a:br>
            <a:r>
              <a:rPr lang="hu-HU" sz="2000" dirty="0" smtClean="0">
                <a:cs typeface="Times New Roman" pitchFamily="18" charset="0"/>
              </a:rPr>
              <a:t>ideológiai eszméje</a:t>
            </a:r>
          </a:p>
          <a:p>
            <a:pPr marL="1077913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u-HU" sz="2000" dirty="0" smtClean="0">
                <a:cs typeface="Times New Roman" pitchFamily="18" charset="0"/>
              </a:rPr>
              <a:t>a népi bölcselet, magas műveltség</a:t>
            </a:r>
            <a:br>
              <a:rPr lang="hu-HU" sz="2000" dirty="0" smtClean="0">
                <a:cs typeface="Times New Roman" pitchFamily="18" charset="0"/>
              </a:rPr>
            </a:br>
            <a:r>
              <a:rPr lang="hu-HU" sz="2000" dirty="0" smtClean="0">
                <a:cs typeface="Times New Roman" pitchFamily="18" charset="0"/>
              </a:rPr>
              <a:t>és „igric” beszéd</a:t>
            </a:r>
          </a:p>
          <a:p>
            <a:pPr marL="452438" indent="0">
              <a:lnSpc>
                <a:spcPts val="2500"/>
              </a:lnSpc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Моление (Слово)</a:t>
            </a:r>
            <a:r>
              <a:rPr lang="hu-HU" sz="2000" i="1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Даниила Заточника: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1077913" indent="-355600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1077913" algn="l"/>
              </a:tabLst>
            </a:pPr>
            <a:r>
              <a:rPr lang="ru-RU" sz="2000" dirty="0" smtClean="0">
                <a:solidFill>
                  <a:srgbClr val="003399"/>
                </a:solidFill>
              </a:rPr>
              <a:t>группы афоризмов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1077913" indent="-355600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1077913" algn="l"/>
              </a:tabLst>
            </a:pPr>
            <a:r>
              <a:rPr lang="ru-RU" sz="2000" dirty="0" smtClean="0">
                <a:solidFill>
                  <a:srgbClr val="003399"/>
                </a:solidFill>
              </a:rPr>
              <a:t>вокруг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образа автора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1077913" indent="-355600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1077913" algn="l"/>
              </a:tabLst>
            </a:pPr>
            <a:r>
              <a:rPr lang="ru-RU" sz="2000" dirty="0" smtClean="0">
                <a:solidFill>
                  <a:srgbClr val="003399"/>
                </a:solidFill>
              </a:rPr>
              <a:t>идеологическая тема</a:t>
            </a:r>
            <a:r>
              <a:rPr lang="hu-HU" sz="2000" dirty="0" smtClean="0">
                <a:solidFill>
                  <a:srgbClr val="003399"/>
                </a:solidFill>
              </a:rPr>
              <a:t/>
            </a:r>
            <a:br>
              <a:rPr lang="hu-H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сильной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княжеской власти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1077913" indent="-355600">
              <a:lnSpc>
                <a:spcPts val="2500"/>
              </a:lnSpc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1077913" algn="l"/>
              </a:tabLst>
            </a:pPr>
            <a:r>
              <a:rPr lang="ru-RU" sz="2000" dirty="0" smtClean="0">
                <a:solidFill>
                  <a:srgbClr val="003399"/>
                </a:solidFill>
              </a:rPr>
              <a:t>народная мудрость,</a:t>
            </a:r>
            <a:r>
              <a:rPr lang="hu-HU" sz="2000" dirty="0" smtClean="0">
                <a:solidFill>
                  <a:srgbClr val="003399"/>
                </a:solidFill>
              </a:rPr>
              <a:t/>
            </a:r>
            <a:br>
              <a:rPr lang="hu-H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книжная образованность</a:t>
            </a:r>
            <a:r>
              <a:rPr lang="hu-HU" sz="2000" dirty="0" smtClean="0">
                <a:solidFill>
                  <a:srgbClr val="003399"/>
                </a:solidFill>
              </a:rPr>
              <a:t/>
            </a:r>
            <a:br>
              <a:rPr lang="hu-H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и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скоморошье балагурство</a:t>
            </a:r>
            <a:endParaRPr lang="hu-H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88125" y="4221163"/>
            <a:ext cx="1944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hu-HU" sz="1400" dirty="0">
                <a:solidFill>
                  <a:srgbClr val="000000"/>
                </a:solidFill>
                <a:latin typeface="Georgia"/>
              </a:rPr>
              <a:t>XV. századi másolat </a:t>
            </a:r>
            <a:endParaRPr lang="en-US" sz="1400" dirty="0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07375" cy="5832475"/>
          </a:xfrm>
        </p:spPr>
        <p:txBody>
          <a:bodyPr/>
          <a:lstStyle/>
          <a:p>
            <a:pPr marL="539750" indent="-36195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cs typeface="Times New Roman" pitchFamily="18" charset="0"/>
              </a:rPr>
              <a:t>14. sz. </a:t>
            </a:r>
            <a:r>
              <a:rPr lang="ru-RU" sz="2400" b="1" dirty="0" smtClean="0">
                <a:cs typeface="Times New Roman" pitchFamily="18" charset="0"/>
              </a:rPr>
              <a:t>-</a:t>
            </a:r>
            <a:r>
              <a:rPr lang="hu-HU" sz="2400" b="1" dirty="0" smtClean="0">
                <a:cs typeface="Times New Roman" pitchFamily="18" charset="0"/>
              </a:rPr>
              <a:t> 16. sz.</a:t>
            </a:r>
            <a:r>
              <a:rPr lang="hu-HU" sz="2100" dirty="0" smtClean="0">
                <a:cs typeface="Times New Roman" pitchFamily="18" charset="0"/>
              </a:rPr>
              <a:t/>
            </a:r>
            <a:br>
              <a:rPr lang="hu-HU" sz="2100" dirty="0" smtClean="0">
                <a:cs typeface="Times New Roman" pitchFamily="18" charset="0"/>
              </a:rPr>
            </a:br>
            <a:r>
              <a:rPr lang="hu-HU" sz="2000" dirty="0" smtClean="0">
                <a:cs typeface="Times New Roman" pitchFamily="18" charset="0"/>
              </a:rPr>
              <a:t>Eretnekségek keletkezése:  „sztrigolniki” , „nem-haszonlesők” mozgalmai	(Novgorod és Pszkov)</a:t>
            </a:r>
            <a:br>
              <a:rPr lang="hu-HU" sz="2000" dirty="0" smtClean="0">
                <a:cs typeface="Times New Roman" pitchFamily="18" charset="0"/>
              </a:rPr>
            </a:br>
            <a:r>
              <a:rPr lang="hu-HU" sz="2000" dirty="0" smtClean="0">
                <a:cs typeface="Times New Roman" pitchFamily="18" charset="0"/>
              </a:rPr>
              <a:t>			</a:t>
            </a:r>
            <a:r>
              <a:rPr lang="ru-RU" sz="2000" dirty="0" smtClean="0">
                <a:solidFill>
                  <a:srgbClr val="003399"/>
                </a:solidFill>
              </a:rPr>
              <a:t>стригольники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и нестяжатели</a:t>
            </a:r>
          </a:p>
          <a:p>
            <a:pPr marL="715963" indent="-179388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3399"/>
                </a:solidFill>
              </a:rPr>
              <a:t> </a:t>
            </a:r>
            <a:r>
              <a:rPr lang="hu-HU" sz="2000" dirty="0" smtClean="0"/>
              <a:t>Eretnekség-elleni publicisztika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hu-HU" sz="2000" dirty="0" smtClean="0">
                <a:cs typeface="Times New Roman" pitchFamily="18" charset="0"/>
              </a:rPr>
              <a:t>Joszif Volockij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Иосиф Волоцкий: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hu-HU" sz="2000" i="1" dirty="0" smtClean="0">
                <a:cs typeface="Times New Roman" pitchFamily="18" charset="0"/>
              </a:rPr>
              <a:t>A novgorodi eretnekek elleni könyv</a:t>
            </a:r>
            <a:r>
              <a:rPr lang="ru-RU" sz="2000" i="1" dirty="0" smtClean="0">
                <a:cs typeface="Times New Roman" pitchFamily="18" charset="0"/>
              </a:rPr>
              <a:t> </a:t>
            </a:r>
            <a:r>
              <a:rPr lang="hu-HU" sz="2000" i="1" dirty="0" smtClean="0">
                <a:cs typeface="Times New Roman" pitchFamily="18" charset="0"/>
              </a:rPr>
              <a:t>(Felvilágosító)</a:t>
            </a:r>
            <a:r>
              <a:rPr lang="ru-RU" sz="2000" i="1" dirty="0" smtClean="0">
                <a:cs typeface="Times New Roman" pitchFamily="18" charset="0"/>
              </a:rPr>
              <a:t/>
            </a:r>
            <a:br>
              <a:rPr lang="ru-RU" sz="2000" i="1" dirty="0" smtClean="0"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3399"/>
                </a:solidFill>
              </a:rPr>
              <a:t>Книга на новгородских еретиков </a:t>
            </a: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(</a:t>
            </a:r>
            <a:r>
              <a:rPr lang="ru-RU" sz="2000" i="1" dirty="0" smtClean="0">
                <a:solidFill>
                  <a:srgbClr val="003399"/>
                </a:solidFill>
              </a:rPr>
              <a:t>Просветитель</a:t>
            </a:r>
            <a:r>
              <a:rPr lang="ru-RU" sz="2000" dirty="0" smtClean="0">
                <a:solidFill>
                  <a:srgbClr val="003399"/>
                </a:solidFill>
              </a:rPr>
              <a:t>)</a:t>
            </a:r>
          </a:p>
          <a:p>
            <a:pPr marL="715963" indent="-179388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Times New Roman" pitchFamily="18" charset="0"/>
              </a:rPr>
              <a:t>A „nem-haszonlesők” publicistái: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hu-HU" sz="2000" dirty="0" smtClean="0">
                <a:cs typeface="Times New Roman" pitchFamily="18" charset="0"/>
              </a:rPr>
              <a:t/>
            </a:r>
            <a:br>
              <a:rPr lang="hu-HU" sz="2000" dirty="0" smtClean="0">
                <a:cs typeface="Times New Roman" pitchFamily="18" charset="0"/>
              </a:rPr>
            </a:br>
            <a:r>
              <a:rPr lang="hu-HU" sz="2000" dirty="0" smtClean="0"/>
              <a:t>Szentéletű</a:t>
            </a:r>
            <a:r>
              <a:rPr lang="hu-HU" sz="2000" dirty="0" smtClean="0">
                <a:cs typeface="Times New Roman" pitchFamily="18" charset="0"/>
                <a:sym typeface="Wingdings" pitchFamily="2" charset="2"/>
              </a:rPr>
              <a:t> Makszim Grek </a:t>
            </a:r>
            <a:r>
              <a:rPr lang="hu-HU" sz="2000" dirty="0" smtClean="0">
                <a:cs typeface="Times New Roman" pitchFamily="18" charset="0"/>
              </a:rPr>
              <a:t>(≈1470 – 1556) </a:t>
            </a:r>
            <a:r>
              <a:rPr lang="en-US" sz="2000" dirty="0" smtClean="0">
                <a:solidFill>
                  <a:srgbClr val="003399"/>
                </a:solidFill>
              </a:rPr>
              <a:t/>
            </a:r>
            <a:br>
              <a:rPr lang="en-US" sz="2000" dirty="0" smtClean="0">
                <a:solidFill>
                  <a:srgbClr val="003399"/>
                </a:solidFill>
              </a:rPr>
            </a:br>
            <a:r>
              <a:rPr lang="hu-HU" sz="2000" dirty="0" smtClean="0">
                <a:solidFill>
                  <a:srgbClr val="003399"/>
                </a:solidFill>
              </a:rPr>
              <a:t>            		       </a:t>
            </a:r>
            <a:r>
              <a:rPr lang="hu-HU" sz="2000" i="1" dirty="0" smtClean="0">
                <a:cs typeface="Times New Roman" pitchFamily="18" charset="0"/>
              </a:rPr>
              <a:t>Az ész beszélgetése</a:t>
            </a:r>
            <a:r>
              <a:rPr lang="ru-RU" sz="2000" i="1" dirty="0" smtClean="0">
                <a:cs typeface="Times New Roman" pitchFamily="18" charset="0"/>
              </a:rPr>
              <a:t> </a:t>
            </a:r>
            <a:r>
              <a:rPr lang="hu-HU" sz="2000" i="1" dirty="0" smtClean="0">
                <a:cs typeface="Times New Roman" pitchFamily="18" charset="0"/>
              </a:rPr>
              <a:t>a lélekkel</a:t>
            </a:r>
            <a:br>
              <a:rPr lang="hu-HU" sz="2000" i="1" dirty="0" smtClean="0">
                <a:cs typeface="Times New Roman" pitchFamily="18" charset="0"/>
              </a:rPr>
            </a:br>
            <a:r>
              <a:rPr lang="hu-HU" sz="2000" i="1" dirty="0" smtClean="0">
                <a:cs typeface="Times New Roman" pitchFamily="18" charset="0"/>
              </a:rPr>
              <a:t>			       </a:t>
            </a:r>
            <a:r>
              <a:rPr lang="hu-H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</a:rPr>
              <a:t>Максим Грек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			        </a:t>
            </a:r>
            <a:r>
              <a:rPr lang="ru-RU" sz="2000" i="1" dirty="0" smtClean="0">
                <a:solidFill>
                  <a:srgbClr val="003399"/>
                </a:solidFill>
              </a:rPr>
              <a:t>Беседа ума с душой</a:t>
            </a:r>
            <a:endParaRPr lang="hu-HU" sz="2000" i="1" dirty="0" smtClean="0">
              <a:solidFill>
                <a:srgbClr val="003399"/>
              </a:solidFill>
            </a:endParaRPr>
          </a:p>
          <a:p>
            <a:pPr marL="1116013" lvl="1" indent="-179388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Ø"/>
              <a:defRPr/>
            </a:pPr>
            <a:r>
              <a:rPr lang="hu-HU" sz="1000" dirty="0" smtClean="0"/>
              <a:t>                                                                     </a:t>
            </a:r>
            <a:r>
              <a:rPr lang="hu-HU" sz="1400" dirty="0" smtClean="0"/>
              <a:t>Maxim kézirataiban található rajz. 16. század vége</a:t>
            </a:r>
            <a:endParaRPr lang="ru-RU" sz="1400" i="1" dirty="0" smtClean="0">
              <a:solidFill>
                <a:srgbClr val="003399"/>
              </a:solidFill>
            </a:endParaRPr>
          </a:p>
        </p:txBody>
      </p:sp>
      <p:pic>
        <p:nvPicPr>
          <p:cNvPr id="6147" name="Picture 4" descr="02 Maxim Grek XVI 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8500"/>
            <a:ext cx="3457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06 Kazn strigolniko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1124744"/>
            <a:ext cx="22494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4077072"/>
            <a:ext cx="16916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1050" dirty="0" smtClean="0">
                <a:solidFill>
                  <a:srgbClr val="000000"/>
                </a:solidFill>
              </a:rPr>
              <a:t>Казнь стригольников</a:t>
            </a:r>
            <a:br>
              <a:rPr lang="ru-RU" sz="1050" dirty="0" smtClean="0">
                <a:solidFill>
                  <a:srgbClr val="000000"/>
                </a:solidFill>
              </a:rPr>
            </a:br>
            <a:r>
              <a:rPr lang="ru-RU" sz="1050" dirty="0" smtClean="0">
                <a:solidFill>
                  <a:srgbClr val="000000"/>
                </a:solidFill>
              </a:rPr>
              <a:t>в Новгороде в 1375 г. Миниатюра, XVI в.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300163" y="115888"/>
            <a:ext cx="6543675" cy="865187"/>
          </a:xfrm>
        </p:spPr>
        <p:txBody>
          <a:bodyPr/>
          <a:lstStyle/>
          <a:p>
            <a:r>
              <a:rPr lang="hu-HU" sz="3000" b="1" dirty="0" smtClean="0"/>
              <a:t>A hivatalos ideológia</a:t>
            </a:r>
            <a:r>
              <a:rPr lang="ru-RU" sz="3000" b="1" dirty="0" smtClean="0">
                <a:solidFill>
                  <a:schemeClr val="accent2"/>
                </a:solidFill>
              </a:rPr>
              <a:t/>
            </a:r>
            <a:br>
              <a:rPr lang="ru-RU" sz="3000" b="1" dirty="0" smtClean="0">
                <a:solidFill>
                  <a:schemeClr val="accent2"/>
                </a:solidFill>
              </a:rPr>
            </a:br>
            <a:r>
              <a:rPr lang="ru-RU" sz="3000" b="1" dirty="0" smtClean="0">
                <a:solidFill>
                  <a:srgbClr val="26A19E"/>
                </a:solidFill>
              </a:rPr>
              <a:t>Официальная идеология</a:t>
            </a:r>
            <a:endParaRPr lang="en-US" sz="3000" dirty="0" smtClean="0">
              <a:solidFill>
                <a:srgbClr val="26A19E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hu-HU" sz="1800" dirty="0" smtClean="0"/>
              <a:t>Szpiridon-Szavva:</a:t>
            </a:r>
            <a:r>
              <a:rPr lang="hu-HU" sz="1800" i="1" dirty="0" smtClean="0"/>
              <a:t> Episztola  Monomah koronájáról </a:t>
            </a:r>
            <a:r>
              <a:rPr lang="hu-HU" sz="1800" dirty="0" smtClean="0"/>
              <a:t>(1520-as évek)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ru-RU" sz="1800" i="1" dirty="0" smtClean="0"/>
              <a:t>     </a:t>
            </a:r>
            <a:r>
              <a:rPr lang="ru-RU" sz="1800" i="1" dirty="0" smtClean="0">
                <a:solidFill>
                  <a:srgbClr val="26A19E"/>
                </a:solidFill>
              </a:rPr>
              <a:t>Послание  о Мономаховом венце</a:t>
            </a:r>
            <a:r>
              <a:rPr lang="ru-RU" sz="1800" dirty="0" smtClean="0">
                <a:solidFill>
                  <a:srgbClr val="26A19E"/>
                </a:solidFill>
              </a:rPr>
              <a:t> </a:t>
            </a:r>
            <a:r>
              <a:rPr lang="ru-RU" sz="1800" b="1" dirty="0" smtClean="0">
                <a:solidFill>
                  <a:srgbClr val="26A19E"/>
                </a:solidFill>
              </a:rPr>
              <a:t>Спиридона-Саввы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1800" i="1" dirty="0" smtClean="0"/>
              <a:t>Monda a vlagyimiri fejedelmekről</a:t>
            </a:r>
            <a:r>
              <a:rPr lang="ru-RU" sz="1800" i="1" dirty="0" smtClean="0"/>
              <a:t> </a:t>
            </a:r>
            <a:r>
              <a:rPr lang="ru-RU" sz="1800" dirty="0" smtClean="0"/>
              <a:t>(</a:t>
            </a:r>
            <a:r>
              <a:rPr lang="hu-HU" sz="1800" dirty="0" smtClean="0"/>
              <a:t>16. sz. első negyede</a:t>
            </a:r>
            <a:r>
              <a:rPr lang="ru-RU" sz="1800" dirty="0" smtClean="0"/>
              <a:t>) </a:t>
            </a:r>
            <a:r>
              <a:rPr lang="ru-RU" sz="1800" b="1" dirty="0" smtClean="0">
                <a:solidFill>
                  <a:srgbClr val="2DB9B9"/>
                </a:solidFill>
              </a:rPr>
              <a:t/>
            </a:r>
            <a:br>
              <a:rPr lang="ru-RU" sz="1800" b="1" dirty="0" smtClean="0">
                <a:solidFill>
                  <a:srgbClr val="2DB9B9"/>
                </a:solidFill>
              </a:rPr>
            </a:br>
            <a:r>
              <a:rPr lang="ru-RU" sz="1800" b="1" dirty="0" smtClean="0">
                <a:solidFill>
                  <a:srgbClr val="2DB9B9"/>
                </a:solidFill>
              </a:rPr>
              <a:t>    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26A19E"/>
                </a:solidFill>
              </a:rPr>
              <a:t>Сказание о князьях Владимирских</a:t>
            </a:r>
            <a:endParaRPr lang="ru-RU" sz="1800" b="1" i="1" dirty="0" smtClean="0">
              <a:solidFill>
                <a:srgbClr val="26A19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hu-HU" sz="1400" dirty="0" smtClean="0"/>
              <a:t>		                </a:t>
            </a:r>
            <a:r>
              <a:rPr lang="hu-HU" sz="1400" dirty="0" smtClean="0">
                <a:solidFill>
                  <a:srgbClr val="003399"/>
                </a:solidFill>
              </a:rPr>
              <a:t>Vlagyimir kijevi nagyfejedelem  megkapja Konstantinápolyból</a:t>
            </a:r>
            <a:br>
              <a:rPr lang="hu-HU" sz="1400" dirty="0" smtClean="0">
                <a:solidFill>
                  <a:srgbClr val="003399"/>
                </a:solidFill>
              </a:rPr>
            </a:br>
            <a:r>
              <a:rPr lang="hu-HU" sz="1400" dirty="0" smtClean="0">
                <a:solidFill>
                  <a:srgbClr val="003399"/>
                </a:solidFill>
              </a:rPr>
              <a:t>		               a cári hatalom szimbólumát – a Monomah-koronát.</a:t>
            </a:r>
            <a:br>
              <a:rPr lang="hu-HU" sz="1400" dirty="0" smtClean="0">
                <a:solidFill>
                  <a:srgbClr val="003399"/>
                </a:solidFill>
              </a:rPr>
            </a:br>
            <a:r>
              <a:rPr lang="hu-HU" sz="1400" dirty="0" smtClean="0">
                <a:solidFill>
                  <a:srgbClr val="003399"/>
                </a:solidFill>
              </a:rPr>
              <a:t>	               Miniatúra IV. Rettegett Iván Képes Krónikájából („Cár-kódex”)</a:t>
            </a:r>
            <a:br>
              <a:rPr lang="hu-HU" sz="1400" dirty="0" smtClean="0">
                <a:solidFill>
                  <a:srgbClr val="003399"/>
                </a:solidFill>
              </a:rPr>
            </a:br>
            <a:r>
              <a:rPr lang="hu-HU" sz="1400" dirty="0" smtClean="0">
                <a:solidFill>
                  <a:srgbClr val="003399"/>
                </a:solidFill>
              </a:rPr>
              <a:t>					         1540–1560-as évek </a:t>
            </a:r>
            <a:endParaRPr lang="ru-RU" sz="1400" dirty="0" smtClean="0">
              <a:solidFill>
                <a:srgbClr val="003399"/>
              </a:solidFill>
            </a:endParaRPr>
          </a:p>
        </p:txBody>
      </p:sp>
      <p:pic>
        <p:nvPicPr>
          <p:cNvPr id="7172" name="Picture 5" descr="03 Shapka Monomaha.jpg"/>
          <p:cNvPicPr>
            <a:picLocks noChangeAspect="1"/>
          </p:cNvPicPr>
          <p:nvPr/>
        </p:nvPicPr>
        <p:blipFill>
          <a:blip r:embed="rId3" cstate="print"/>
          <a:srcRect l="6735" t="5556" r="9081"/>
          <a:stretch>
            <a:fillRect/>
          </a:stretch>
        </p:blipFill>
        <p:spPr bwMode="auto">
          <a:xfrm>
            <a:off x="7092950" y="1484313"/>
            <a:ext cx="2051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04 Shapka Monomaha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5" y="1917379"/>
            <a:ext cx="1944215" cy="19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py of Monomakhov tr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0249" y="3076800"/>
            <a:ext cx="2145544" cy="3789040"/>
          </a:xfrm>
          <a:prstGeom prst="rect">
            <a:avLst/>
          </a:prstGeom>
        </p:spPr>
      </p:pic>
      <p:pic>
        <p:nvPicPr>
          <p:cNvPr id="8" name="Picture 7" descr="Monomakhov_tron_(copy)_-_detail_09._Side_C._Upper_row,_left_-_by_shak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624" y="4831083"/>
            <a:ext cx="2132894" cy="1343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7" y="2855861"/>
            <a:ext cx="2448272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A Monomah-korona</a:t>
            </a:r>
          </a:p>
          <a:p>
            <a:pPr algn="r">
              <a:buNone/>
            </a:pP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A „Monomah-trón” az Uszpenszkij székesegyházból</a:t>
            </a:r>
            <a:br>
              <a:rPr lang="hu-HU" sz="1400" dirty="0" smtClean="0">
                <a:solidFill>
                  <a:srgbClr val="003399"/>
                </a:solidFill>
                <a:latin typeface="+mn-lt"/>
              </a:rPr>
            </a:b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(kazetták és rekonstrukció)</a:t>
            </a:r>
            <a:endParaRPr lang="en-US" sz="140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9" y="3924512"/>
            <a:ext cx="3815920" cy="293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0269" cy="865187"/>
          </a:xfrm>
        </p:spPr>
        <p:txBody>
          <a:bodyPr/>
          <a:lstStyle/>
          <a:p>
            <a:r>
              <a:rPr lang="hu-HU" sz="3200" b="1" dirty="0" smtClean="0"/>
              <a:t>„Moszkva </a:t>
            </a:r>
            <a:r>
              <a:rPr lang="ru-RU" sz="3200" b="1" dirty="0" smtClean="0">
                <a:cs typeface="Times New Roman" pitchFamily="18" charset="0"/>
              </a:rPr>
              <a:t>–</a:t>
            </a:r>
            <a:r>
              <a:rPr lang="hu-HU" sz="3200" b="1" dirty="0" smtClean="0"/>
              <a:t> harmadik Róma” – eszme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>
                <a:solidFill>
                  <a:schemeClr val="accent6"/>
                </a:solidFill>
              </a:rPr>
              <a:t>идея «Москва –третий Рим»</a:t>
            </a:r>
            <a:endParaRPr lang="en-US" sz="3000" dirty="0" smtClean="0">
              <a:solidFill>
                <a:srgbClr val="26A19E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12776"/>
            <a:ext cx="8280400" cy="525551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hu-HU" sz="2000" b="1" dirty="0" smtClean="0"/>
              <a:t>Filofej szentéletű szerzetes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hu-HU" sz="2000" i="1" dirty="0" smtClean="0"/>
              <a:t>Levél az asztrológusok ellen (~1524):</a:t>
            </a:r>
            <a:br>
              <a:rPr lang="hu-HU" sz="2000" i="1" dirty="0" smtClean="0"/>
            </a:br>
            <a:r>
              <a:rPr lang="hu-HU" sz="2000" i="1" dirty="0" smtClean="0"/>
              <a:t>	Mindkét</a:t>
            </a:r>
            <a:r>
              <a:rPr lang="en-US" sz="2000" i="1" dirty="0" smtClean="0"/>
              <a:t> </a:t>
            </a:r>
            <a:r>
              <a:rPr lang="hu-HU" sz="2000" i="1" dirty="0" smtClean="0"/>
              <a:t>Róma elbukott vala,</a:t>
            </a:r>
            <a:br>
              <a:rPr lang="hu-HU" sz="2000" i="1" dirty="0" smtClean="0"/>
            </a:br>
            <a:r>
              <a:rPr lang="hu-HU" sz="2000" i="1" dirty="0" smtClean="0"/>
              <a:t>	a harmadik áll,</a:t>
            </a:r>
            <a:br>
              <a:rPr lang="hu-HU" sz="2000" i="1" dirty="0" smtClean="0"/>
            </a:br>
            <a:r>
              <a:rPr lang="hu-HU" sz="2000" i="1" dirty="0" smtClean="0"/>
              <a:t>	negyedik pedig nem lészen.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Старец Филофей</a:t>
            </a:r>
            <a:r>
              <a:rPr lang="ru-RU" sz="2000" dirty="0" smtClean="0">
                <a:solidFill>
                  <a:schemeClr val="accent6"/>
                </a:solidFill>
              </a:rPr>
              <a:t>: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i="1" dirty="0" smtClean="0">
                <a:solidFill>
                  <a:schemeClr val="accent6"/>
                </a:solidFill>
              </a:rPr>
              <a:t>Письмо на звездочетов</a:t>
            </a:r>
            <a:r>
              <a:rPr lang="ru-RU" sz="2000" dirty="0" smtClean="0">
                <a:solidFill>
                  <a:schemeClr val="accent6"/>
                </a:solidFill>
              </a:rPr>
              <a:t>: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	</a:t>
            </a:r>
            <a:r>
              <a:rPr lang="ru-RU" sz="2000" i="1" dirty="0" smtClean="0">
                <a:solidFill>
                  <a:schemeClr val="accent6"/>
                </a:solidFill>
              </a:rPr>
              <a:t>Два убо Рима падоша,</a:t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r>
              <a:rPr lang="ru-RU" sz="2000" i="1" dirty="0" smtClean="0">
                <a:solidFill>
                  <a:schemeClr val="accent6"/>
                </a:solidFill>
              </a:rPr>
              <a:t>	а третий стоит,</a:t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r>
              <a:rPr lang="ru-RU" sz="2000" i="1" dirty="0" smtClean="0">
                <a:solidFill>
                  <a:schemeClr val="accent6"/>
                </a:solidFill>
              </a:rPr>
              <a:t>	а четвертому не быти.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None/>
              <a:defRPr/>
            </a:pPr>
            <a:r>
              <a:rPr lang="hu-HU" sz="2000" i="1" dirty="0" smtClean="0"/>
              <a:t>Elbeszélés Babilon városáról </a:t>
            </a:r>
            <a:r>
              <a:rPr lang="hu-HU" sz="2000" dirty="0" smtClean="0"/>
              <a:t>(15. sz.)</a:t>
            </a:r>
            <a:br>
              <a:rPr lang="hu-HU" sz="2000" dirty="0" smtClean="0"/>
            </a:br>
            <a:r>
              <a:rPr lang="ru-RU" sz="2000" i="1" dirty="0" smtClean="0">
                <a:solidFill>
                  <a:srgbClr val="26A19E"/>
                </a:solidFill>
              </a:rPr>
              <a:t>Сказание о Вавилоне-граде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ts val="600"/>
              </a:spcAft>
              <a:buFontTx/>
              <a:buNone/>
              <a:defRPr/>
            </a:pPr>
            <a:r>
              <a:rPr lang="hu-HU" sz="2000" i="1" dirty="0" smtClean="0"/>
              <a:t>A novgorodi fehér püspöksüveg története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hu-HU" sz="2000" dirty="0" smtClean="0"/>
              <a:t>(1550-es évek, 1589–1601 között)</a:t>
            </a:r>
            <a:r>
              <a:rPr lang="ru-RU" sz="2000" i="1" dirty="0" smtClean="0">
                <a:solidFill>
                  <a:schemeClr val="accent6"/>
                </a:solidFill>
              </a:rPr>
              <a:t/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r>
              <a:rPr lang="ru-RU" sz="2000" i="1" dirty="0" smtClean="0">
                <a:solidFill>
                  <a:srgbClr val="26A19E"/>
                </a:solidFill>
              </a:rPr>
              <a:t>Повесть о новгородском белом клобуке</a:t>
            </a:r>
          </a:p>
        </p:txBody>
      </p:sp>
      <p:pic>
        <p:nvPicPr>
          <p:cNvPr id="6" name="Picture 5" descr="Mva IIIR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576" y="1412776"/>
            <a:ext cx="381642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333374"/>
            <a:ext cx="8640763" cy="6335985"/>
          </a:xfrm>
        </p:spPr>
        <p:txBody>
          <a:bodyPr/>
          <a:lstStyle/>
          <a:p>
            <a:pPr marL="360000" indent="-36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b="1" dirty="0" smtClean="0"/>
              <a:t>1547 </a:t>
            </a:r>
            <a:r>
              <a:rPr lang="hu-HU" sz="2400" b="1" dirty="0" smtClean="0"/>
              <a:t>– IV. Iván</a:t>
            </a:r>
            <a:r>
              <a:rPr lang="en-US" sz="2400" b="1" dirty="0" smtClean="0"/>
              <a:t> </a:t>
            </a:r>
            <a:r>
              <a:rPr lang="hu-HU" sz="2400" b="1" dirty="0" smtClean="0"/>
              <a:t>cárrá koronázása</a:t>
            </a:r>
            <a:endParaRPr lang="hu-HU" sz="2400" b="1" i="1" dirty="0" smtClean="0"/>
          </a:p>
          <a:p>
            <a:pPr marL="360000" indent="-3600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000" b="1" dirty="0" smtClean="0"/>
              <a:t>1551</a:t>
            </a:r>
            <a:r>
              <a:rPr lang="ru-RU" sz="2000" b="1" i="1" dirty="0" smtClean="0"/>
              <a:t> </a:t>
            </a:r>
            <a:r>
              <a:rPr lang="hu-HU" sz="2000" b="1" dirty="0" smtClean="0"/>
              <a:t>–</a:t>
            </a:r>
            <a:r>
              <a:rPr lang="ru-RU" sz="2000" b="1" dirty="0" smtClean="0"/>
              <a:t> </a:t>
            </a:r>
            <a:r>
              <a:rPr lang="hu-HU" sz="2000" b="1" dirty="0" smtClean="0"/>
              <a:t>A „Százfejezetű” Zsinat</a:t>
            </a:r>
            <a:r>
              <a:rPr lang="ru-RU" sz="2000" b="1" dirty="0" smtClean="0"/>
              <a:t>	</a:t>
            </a:r>
            <a:r>
              <a:rPr lang="ru-RU" sz="2400" b="1" dirty="0" smtClean="0">
                <a:solidFill>
                  <a:schemeClr val="accent6"/>
                </a:solidFill>
              </a:rPr>
              <a:t> 	</a:t>
            </a:r>
            <a:r>
              <a:rPr lang="ru-RU" sz="2000" dirty="0" smtClean="0">
                <a:solidFill>
                  <a:schemeClr val="accent6"/>
                </a:solidFill>
              </a:rPr>
              <a:t>Стоглавый Собор</a:t>
            </a:r>
            <a:endParaRPr lang="en-US" sz="2000" dirty="0" smtClean="0"/>
          </a:p>
          <a:p>
            <a:pPr>
              <a:spcAft>
                <a:spcPts val="1200"/>
              </a:spcAft>
              <a:buFontTx/>
              <a:buNone/>
              <a:defRPr/>
            </a:pPr>
            <a:r>
              <a:rPr lang="hu-HU" sz="2000" i="1" dirty="0" smtClean="0"/>
              <a:t>	A „Százfejezetű”</a:t>
            </a:r>
            <a:r>
              <a:rPr lang="en-US" sz="2000" i="1" dirty="0" smtClean="0"/>
              <a:t> </a:t>
            </a:r>
            <a:r>
              <a:rPr lang="hu-HU" sz="2000" i="1" dirty="0" smtClean="0"/>
              <a:t>törvénygyűjtemény		</a:t>
            </a:r>
            <a:r>
              <a:rPr lang="ru-RU" sz="2000" i="1" dirty="0" smtClean="0">
                <a:solidFill>
                  <a:schemeClr val="accent6"/>
                </a:solidFill>
              </a:rPr>
              <a:t> Стоглав </a:t>
            </a:r>
            <a:r>
              <a:rPr lang="hu-HU" sz="2000" i="1" dirty="0" smtClean="0"/>
              <a:t>	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r>
              <a:rPr lang="hu-HU" sz="2000" i="1" dirty="0" smtClean="0"/>
              <a:t>Nagy havi olvasmányok </a:t>
            </a:r>
            <a:r>
              <a:rPr lang="hu-HU" sz="2000" dirty="0" smtClean="0"/>
              <a:t>(1541–1552)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accent6"/>
                </a:solidFill>
              </a:rPr>
              <a:t> 	Великие Минеи Четьи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1800" b="1" i="1" dirty="0" smtClean="0">
                <a:latin typeface="Georgia" pitchFamily="18" charset="0"/>
              </a:rPr>
              <a:t>Muromi Pjotr és Fevronija története </a:t>
            </a:r>
            <a:r>
              <a:rPr lang="hu-HU" sz="1800" b="1" dirty="0" smtClean="0">
                <a:latin typeface="Georgia" pitchFamily="18" charset="0"/>
              </a:rPr>
              <a:t>(XVI. sz.)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003399"/>
                </a:solidFill>
              </a:rPr>
              <a:t>Повесть о Петре и Февронии Муромских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A szentéletű fejedelmi pár</a:t>
            </a:r>
            <a:br>
              <a:rPr lang="hu-HU" sz="2000" dirty="0" smtClean="0"/>
            </a:br>
            <a:r>
              <a:rPr lang="hu-HU" sz="2000" dirty="0" smtClean="0"/>
              <a:t>szájhagyományban élő legendája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Hagiográfiai kánon és etikett:</a:t>
            </a:r>
            <a:br>
              <a:rPr lang="hu-HU" sz="2000" dirty="0" smtClean="0"/>
            </a:br>
            <a:r>
              <a:rPr lang="hu-HU" sz="2000" dirty="0" smtClean="0"/>
              <a:t>a keresztény szemlélet tükröződése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Archaikus (mítoszon alapuló)</a:t>
            </a:r>
            <a:br>
              <a:rPr lang="hu-HU" sz="2000" dirty="0" smtClean="0"/>
            </a:br>
            <a:r>
              <a:rPr lang="hu-HU" sz="2000" dirty="0" smtClean="0"/>
              <a:t>hiedelmek és motívumok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Népmeséi és népköltészeti elemek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Az „elbeszélés” műfaja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hu-HU" sz="2000" dirty="0" smtClean="0"/>
              <a:t>Az ábrázolás különlegessége</a:t>
            </a:r>
            <a:br>
              <a:rPr lang="hu-HU" sz="2000" dirty="0" smtClean="0"/>
            </a:br>
            <a:r>
              <a:rPr lang="hu-HU" sz="2000" dirty="0" smtClean="0"/>
              <a:t>(hétköznapi lét, aprólékosság)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sz="1800" b="1" i="1" dirty="0" smtClean="0">
              <a:solidFill>
                <a:srgbClr val="003399"/>
              </a:solidFill>
            </a:endParaRPr>
          </a:p>
          <a:p>
            <a:pPr>
              <a:spcAft>
                <a:spcPts val="300"/>
              </a:spcAft>
              <a:buFontTx/>
              <a:buNone/>
              <a:defRPr/>
            </a:pPr>
            <a:r>
              <a:rPr lang="ru-RU" sz="2000" i="1" dirty="0" smtClean="0">
                <a:solidFill>
                  <a:schemeClr val="accent6"/>
                </a:solidFill>
              </a:rPr>
              <a:t/>
            </a:r>
            <a:br>
              <a:rPr lang="ru-RU" sz="2000" i="1" dirty="0" smtClean="0">
                <a:solidFill>
                  <a:schemeClr val="accent6"/>
                </a:solidFill>
              </a:rPr>
            </a:br>
            <a:endParaRPr lang="ru-RU" sz="140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					</a:t>
            </a:r>
            <a:r>
              <a:rPr lang="hu-HU" sz="1400" dirty="0" smtClean="0">
                <a:solidFill>
                  <a:schemeClr val="accent2"/>
                </a:solidFill>
              </a:rPr>
              <a:t>		</a:t>
            </a:r>
            <a:endParaRPr lang="en-US" sz="1400" i="1" dirty="0" smtClean="0"/>
          </a:p>
        </p:txBody>
      </p:sp>
      <p:pic>
        <p:nvPicPr>
          <p:cNvPr id="4" name="Picture 7" descr="PetrFevroniaXV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528" y="1700808"/>
            <a:ext cx="316347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22953" y="645570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1400" dirty="0">
                <a:latin typeface="Georgia" pitchFamily="18" charset="0"/>
              </a:rPr>
              <a:t>XVI. századi páros ikon - </a:t>
            </a:r>
            <a:r>
              <a:rPr lang="ru-RU" sz="1400" dirty="0">
                <a:solidFill>
                  <a:srgbClr val="003399"/>
                </a:solidFill>
                <a:latin typeface="Georgia" pitchFamily="18" charset="0"/>
              </a:rPr>
              <a:t>парная икона</a:t>
            </a:r>
            <a:endParaRPr lang="en-US" sz="1400" dirty="0">
              <a:solidFill>
                <a:srgbClr val="0033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6781" y="260648"/>
            <a:ext cx="5447387" cy="6263977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i="1" dirty="0" smtClean="0"/>
              <a:t>Házirend		</a:t>
            </a:r>
            <a:r>
              <a:rPr lang="ru-RU" sz="2000" i="1" dirty="0" smtClean="0">
                <a:solidFill>
                  <a:schemeClr val="accent6"/>
                </a:solidFill>
              </a:rPr>
              <a:t>Домострой</a:t>
            </a:r>
            <a:endParaRPr lang="hu-HU" sz="2000" i="1" dirty="0" smtClean="0">
              <a:solidFill>
                <a:schemeClr val="accent6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i="1" dirty="0" smtClean="0"/>
              <a:t>Fokozatok </a:t>
            </a:r>
            <a:r>
              <a:rPr lang="hu-HU" sz="2000" i="1" dirty="0" smtClean="0"/>
              <a:t>könyve </a:t>
            </a:r>
            <a:r>
              <a:rPr lang="hu-HU" sz="2000" dirty="0" smtClean="0"/>
              <a:t>(1560–1563 között)</a:t>
            </a:r>
            <a:r>
              <a:rPr lang="hu-HU" sz="2000" i="1" dirty="0" smtClean="0"/>
              <a:t/>
            </a:r>
            <a:br>
              <a:rPr lang="hu-HU" sz="2000" i="1" dirty="0" smtClean="0"/>
            </a:br>
            <a:r>
              <a:rPr lang="hu-HU" sz="2000" i="1" dirty="0" smtClean="0"/>
              <a:t>	</a:t>
            </a:r>
            <a:r>
              <a:rPr lang="ru-RU" sz="2000" i="1" dirty="0" smtClean="0"/>
              <a:t>		</a:t>
            </a:r>
            <a:r>
              <a:rPr lang="ru-RU" sz="2000" i="1" dirty="0" smtClean="0">
                <a:solidFill>
                  <a:schemeClr val="accent6"/>
                </a:solidFill>
              </a:rPr>
              <a:t>Степенная </a:t>
            </a:r>
            <a:r>
              <a:rPr lang="ru-RU" sz="2000" i="1" dirty="0" smtClean="0">
                <a:solidFill>
                  <a:schemeClr val="accent6"/>
                </a:solidFill>
              </a:rPr>
              <a:t>книга</a:t>
            </a:r>
            <a:endParaRPr lang="hu-HU" sz="2000" i="1" dirty="0" smtClean="0">
              <a:solidFill>
                <a:schemeClr val="accent6"/>
              </a:solidFill>
            </a:endParaRPr>
          </a:p>
          <a:p>
            <a:pPr marL="360000" indent="-360000" algn="ctr">
              <a:spcBef>
                <a:spcPts val="1800"/>
              </a:spcBef>
              <a:spcAft>
                <a:spcPts val="600"/>
              </a:spcAft>
              <a:buFontTx/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„világi” </a:t>
            </a:r>
            <a:r>
              <a:rPr lang="hu-H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publicisztika</a:t>
            </a:r>
            <a:br>
              <a:rPr lang="hu-H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 b="1" dirty="0" smtClean="0">
                <a:solidFill>
                  <a:schemeClr val="accent2"/>
                </a:solidFill>
              </a:rPr>
              <a:t>„</a:t>
            </a:r>
            <a:r>
              <a:rPr lang="ru-RU" sz="2400" b="1" dirty="0" smtClean="0">
                <a:solidFill>
                  <a:schemeClr val="accent2"/>
                </a:solidFill>
              </a:rPr>
              <a:t>Светская</a:t>
            </a:r>
            <a:r>
              <a:rPr lang="hu-HU" sz="2400" b="1" dirty="0" smtClean="0">
                <a:solidFill>
                  <a:schemeClr val="accent2"/>
                </a:solidFill>
              </a:rPr>
              <a:t>” </a:t>
            </a:r>
            <a:r>
              <a:rPr lang="ru-RU" sz="2400" b="1" dirty="0" smtClean="0">
                <a:solidFill>
                  <a:schemeClr val="accent2"/>
                </a:solidFill>
              </a:rPr>
              <a:t>публицистика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b="1" dirty="0" smtClean="0"/>
              <a:t>IV. (Rettegett) Iván</a:t>
            </a:r>
            <a:r>
              <a:rPr lang="hu-HU" sz="20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hu-HU" sz="2000" dirty="0" smtClean="0"/>
              <a:t>beszédek, vitairatok,</a:t>
            </a:r>
            <a:r>
              <a:rPr lang="ru-RU" sz="2000" dirty="0" smtClean="0"/>
              <a:t> </a:t>
            </a:r>
            <a:r>
              <a:rPr lang="hu-HU" sz="2000" dirty="0" smtClean="0"/>
              <a:t>egyházi kánon (ének)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hu-HU" sz="2000" dirty="0" smtClean="0"/>
              <a:t>Kurbszkij herceggel folytatott </a:t>
            </a:r>
            <a:r>
              <a:rPr lang="hu-HU" sz="2000" dirty="0" smtClean="0"/>
              <a:t>levelezése</a:t>
            </a:r>
          </a:p>
          <a:p>
            <a:pPr algn="r">
              <a:spcBef>
                <a:spcPct val="15000"/>
              </a:spcBef>
              <a:spcAft>
                <a:spcPct val="2500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Иван </a:t>
            </a:r>
            <a:r>
              <a:rPr lang="hu-HU" sz="2000" b="1" dirty="0" smtClean="0">
                <a:solidFill>
                  <a:schemeClr val="accent2"/>
                </a:solidFill>
              </a:rPr>
              <a:t>IV</a:t>
            </a:r>
            <a:r>
              <a:rPr lang="ru-RU" sz="2000" b="1" dirty="0" smtClean="0">
                <a:solidFill>
                  <a:schemeClr val="accent2"/>
                </a:solidFill>
              </a:rPr>
              <a:t> Грозный</a:t>
            </a:r>
            <a:r>
              <a:rPr lang="ru-RU" sz="2000" dirty="0" smtClean="0">
                <a:solidFill>
                  <a:schemeClr val="accent2"/>
                </a:solidFill>
              </a:rPr>
              <a:t>: речи, прения,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канон Ангелу Грозному</a:t>
            </a:r>
            <a:r>
              <a:rPr lang="ru-RU" sz="2000" dirty="0" smtClean="0">
                <a:solidFill>
                  <a:schemeClr val="accent2"/>
                </a:solidFill>
              </a:rPr>
              <a:t>,</a:t>
            </a:r>
            <a:r>
              <a:rPr lang="hu-HU" sz="2000" dirty="0" smtClean="0">
                <a:solidFill>
                  <a:schemeClr val="accent2"/>
                </a:solidFill>
              </a:rPr>
              <a:t/>
            </a:r>
            <a:br>
              <a:rPr lang="hu-HU" sz="2000" dirty="0" smtClean="0">
                <a:solidFill>
                  <a:schemeClr val="accent2"/>
                </a:solidFill>
              </a:rPr>
            </a:br>
            <a:r>
              <a:rPr lang="hu-HU" sz="2000" dirty="0" smtClean="0">
                <a:solidFill>
                  <a:schemeClr val="accent2"/>
                </a:solidFill>
              </a:rPr>
              <a:t>           </a:t>
            </a:r>
            <a:r>
              <a:rPr lang="ru-RU" sz="2000" dirty="0" smtClean="0">
                <a:solidFill>
                  <a:schemeClr val="accent2"/>
                </a:solidFill>
              </a:rPr>
              <a:t>переписка </a:t>
            </a:r>
            <a:r>
              <a:rPr lang="ru-RU" sz="2000" dirty="0" smtClean="0">
                <a:solidFill>
                  <a:schemeClr val="accent2"/>
                </a:solidFill>
              </a:rPr>
              <a:t>с князем </a:t>
            </a:r>
            <a:r>
              <a:rPr lang="ru-RU" sz="2000" dirty="0" smtClean="0">
                <a:solidFill>
                  <a:schemeClr val="accent2"/>
                </a:solidFill>
              </a:rPr>
              <a:t>Курбским</a:t>
            </a:r>
            <a:endParaRPr lang="hu-HU" sz="1400" dirty="0" smtClean="0">
              <a:solidFill>
                <a:schemeClr val="accent2"/>
              </a:solidFill>
            </a:endParaRPr>
          </a:p>
          <a:p>
            <a:pPr>
              <a:spcBef>
                <a:spcPct val="1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b="1" dirty="0" smtClean="0"/>
              <a:t>Iván Pereszvetov   </a:t>
            </a:r>
            <a:r>
              <a:rPr lang="ru-RU" sz="2000" dirty="0" smtClean="0"/>
              <a:t>		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ru-RU" sz="2000" b="1" dirty="0" smtClean="0">
                <a:solidFill>
                  <a:schemeClr val="accent2"/>
                </a:solidFill>
              </a:rPr>
              <a:t>Иван Пересветов</a:t>
            </a:r>
            <a:endParaRPr lang="hu-HU" sz="2000" dirty="0">
              <a:solidFill>
                <a:schemeClr val="accent2"/>
              </a:solidFill>
            </a:endParaRPr>
          </a:p>
          <a:p>
            <a:pPr>
              <a:spcBef>
                <a:spcPct val="1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i="1" dirty="0" smtClean="0"/>
              <a:t>Kis</a:t>
            </a:r>
            <a:r>
              <a:rPr lang="hu-HU" sz="2000" dirty="0" smtClean="0"/>
              <a:t> és </a:t>
            </a:r>
            <a:r>
              <a:rPr lang="hu-HU" sz="2000" i="1" dirty="0" smtClean="0"/>
              <a:t>Nagy folyamodványai		</a:t>
            </a:r>
            <a:r>
              <a:rPr lang="ru-RU" sz="2000" i="1" dirty="0" smtClean="0">
                <a:solidFill>
                  <a:schemeClr val="accent2"/>
                </a:solidFill>
              </a:rPr>
              <a:t>Малая и Большая челобитная</a:t>
            </a:r>
            <a:endParaRPr lang="en-US" sz="1400" i="1" dirty="0" smtClean="0"/>
          </a:p>
        </p:txBody>
      </p:sp>
      <p:pic>
        <p:nvPicPr>
          <p:cNvPr id="8195" name="Picture 5" descr="06a Ivan Russian XVI v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004" y="116632"/>
            <a:ext cx="250189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36781" y="1340768"/>
            <a:ext cx="540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81076" y="3573016"/>
            <a:ext cx="296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400" dirty="0">
                <a:solidFill>
                  <a:srgbClr val="003399"/>
                </a:solidFill>
                <a:latin typeface="+mn-lt"/>
              </a:rPr>
              <a:t>Rettegett Iván. Ismeretlen európai művész. Fametszet. 17. sz</a:t>
            </a: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.</a:t>
            </a:r>
            <a:endParaRPr lang="en-US" sz="1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945" y="61653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Retteget Iván. Parszuna.</a:t>
            </a:r>
            <a:br>
              <a:rPr lang="hu-HU" sz="1400" dirty="0" smtClean="0">
                <a:solidFill>
                  <a:srgbClr val="003399"/>
                </a:solidFill>
                <a:latin typeface="+mn-lt"/>
              </a:rPr>
            </a:br>
            <a:r>
              <a:rPr lang="hu-HU" sz="1400" dirty="0" smtClean="0">
                <a:solidFill>
                  <a:srgbClr val="003399"/>
                </a:solidFill>
                <a:latin typeface="+mn-lt"/>
              </a:rPr>
              <a:t>Koppenhágai Dán Nemzeti Múzeum</a:t>
            </a:r>
            <a:endParaRPr lang="en-US" sz="140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7" y="4096236"/>
            <a:ext cx="2232425" cy="276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12776"/>
            <a:ext cx="7380312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www.rodovoederevo.ru/interesting_article178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upload.wikimedia.org/wikipedia/commons/2/2e/Kazn_strigolnikov.jpg</a:t>
            </a:r>
            <a:endParaRPr lang="en-US" sz="1600" u="sng" dirty="0" smtClean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400" u="sng" dirty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en-US" sz="1400" u="sng" dirty="0">
                <a:hlinkClick r:id="rId4"/>
              </a:rPr>
              <a:t>www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edu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ru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db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portal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e</a:t>
            </a:r>
            <a:r>
              <a:rPr lang="ru-RU" sz="1400" u="sng" dirty="0">
                <a:hlinkClick r:id="rId4"/>
              </a:rPr>
              <a:t>-</a:t>
            </a:r>
            <a:r>
              <a:rPr lang="en-US" sz="1400" u="sng" dirty="0">
                <a:hlinkClick r:id="rId4"/>
              </a:rPr>
              <a:t>library</a:t>
            </a:r>
            <a:r>
              <a:rPr lang="ru-RU" sz="1400" u="sng" dirty="0">
                <a:hlinkClick r:id="rId4"/>
              </a:rPr>
              <a:t>/00000050/</a:t>
            </a:r>
            <a:r>
              <a:rPr lang="en-US" sz="1400" u="sng" dirty="0" err="1">
                <a:hlinkClick r:id="rId4"/>
              </a:rPr>
              <a:t>Knigopechat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Pechat</a:t>
            </a:r>
            <a:r>
              <a:rPr lang="ru-RU" sz="1400" u="sng" dirty="0">
                <a:hlinkClick r:id="rId4"/>
              </a:rPr>
              <a:t>_</a:t>
            </a:r>
            <a:r>
              <a:rPr lang="en-US" sz="1400" u="sng" dirty="0" err="1">
                <a:hlinkClick r:id="rId4"/>
              </a:rPr>
              <a:t>dvor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Grek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 smtClean="0">
                <a:hlinkClick r:id="rId4"/>
              </a:rPr>
              <a:t>htm</a:t>
            </a:r>
            <a:endParaRPr lang="en-US" sz="1400" u="sng" dirty="0" smtClean="0"/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endParaRPr lang="en-US" sz="1400" u="sng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/>
              <a:t>https</a:t>
            </a:r>
            <a:r>
              <a:rPr lang="en-US" sz="1600"/>
              <a:t>://</a:t>
            </a:r>
            <a:r>
              <a:rPr lang="en-US" sz="1600" smtClean="0"/>
              <a:t>historicaldis.ru/blog/43718771170/SHapka-Monomaha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2800" b="1" dirty="0" smtClean="0">
                <a:solidFill>
                  <a:srgbClr val="990000"/>
                </a:solidFill>
                <a:latin typeface="Georgia" pitchFamily="18" charset="0"/>
              </a:rPr>
              <a:t>Képek forrásai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3" descr="01 Daniil Zatochnik 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1CE8B"/>
              </a:clrFrom>
              <a:clrTo>
                <a:srgbClr val="D1CE8B">
                  <a:alpha val="0"/>
                </a:srgbClr>
              </a:clrTo>
            </a:clrChange>
          </a:blip>
          <a:srcRect l="5" t="2977" b="1462"/>
          <a:stretch>
            <a:fillRect/>
          </a:stretch>
        </p:blipFill>
        <p:spPr bwMode="auto">
          <a:xfrm>
            <a:off x="375364" y="548680"/>
            <a:ext cx="1114362" cy="12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06 Kazn strigolnikov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223" y="1988840"/>
            <a:ext cx="1125188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02 Maxim Grek XVI 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954" y="3631467"/>
            <a:ext cx="1489726" cy="10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4 Shapka Monomaha 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38" y="5157192"/>
            <a:ext cx="1161249" cy="11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2057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199</Words>
  <Application>Microsoft Office PowerPoint</Application>
  <PresentationFormat>On-screen Show (4:3)</PresentationFormat>
  <Paragraphs>119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Cambria</vt:lpstr>
      <vt:lpstr>Georgia</vt:lpstr>
      <vt:lpstr>Times New Roman</vt:lpstr>
      <vt:lpstr>Wingdings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Publicisztika   Публицистика</vt:lpstr>
      <vt:lpstr>PowerPoint Presentation</vt:lpstr>
      <vt:lpstr>PowerPoint Presentation</vt:lpstr>
      <vt:lpstr>A hivatalos ideológia Официальная идеология</vt:lpstr>
      <vt:lpstr>„Moszkva – harmadik Róma” – eszme идея «Москва –третий Рим»</vt:lpstr>
      <vt:lpstr>PowerPoint Presentation</vt:lpstr>
      <vt:lpstr>PowerPoint Presentation</vt:lpstr>
      <vt:lpstr>Képek forrásai Источники иллюстраций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242</cp:revision>
  <dcterms:created xsi:type="dcterms:W3CDTF">2007-07-03T09:09:34Z</dcterms:created>
  <dcterms:modified xsi:type="dcterms:W3CDTF">2018-09-16T18:08:19Z</dcterms:modified>
  <cp:category>Lecture Presentation</cp:category>
</cp:coreProperties>
</file>